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B6F6D-75DD-4942-AFDD-399F05691B6B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4D75-010A-4DAD-B416-4F5A74E90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74911"/>
            <a:ext cx="7416824" cy="1270113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</a:rPr>
              <a:t>ГЛАГОЛСКИ ВИД И РОД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61049"/>
            <a:ext cx="4032448" cy="1728192"/>
          </a:xfrm>
        </p:spPr>
        <p:txBody>
          <a:bodyPr>
            <a:normAutofit/>
          </a:bodyPr>
          <a:lstStyle/>
          <a:p>
            <a:r>
              <a:rPr lang="sr-Cyrl-RS" sz="2400" b="1" dirty="0"/>
              <a:t>а</a:t>
            </a:r>
            <a:r>
              <a:rPr lang="sr-Cyrl-RS" sz="2400" b="1" dirty="0" smtClean="0"/>
              <a:t>утор: Марко Глишић</a:t>
            </a:r>
          </a:p>
          <a:p>
            <a:r>
              <a:rPr lang="sr-Cyrl-RS" sz="2400" b="1" dirty="0" smtClean="0"/>
              <a:t>ОШ „Светозар Марковић“</a:t>
            </a:r>
          </a:p>
          <a:p>
            <a:r>
              <a:rPr lang="sr-Cyrl-RS" sz="2400" b="1" dirty="0" smtClean="0"/>
              <a:t>Крагујевац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2663126" cy="174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2448272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292414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09634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КРАЈ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484784"/>
            <a:ext cx="2520280" cy="22322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5" t="2672" b="5031"/>
          <a:stretch/>
        </p:blipFill>
        <p:spPr>
          <a:xfrm rot="16200000">
            <a:off x="3527883" y="3465003"/>
            <a:ext cx="2016224" cy="2520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4425" r="31359" b="18511"/>
          <a:stretch/>
        </p:blipFill>
        <p:spPr>
          <a:xfrm rot="5400000">
            <a:off x="973454" y="1414632"/>
            <a:ext cx="2232248" cy="237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17857"/>
          <a:stretch/>
        </p:blipFill>
        <p:spPr>
          <a:xfrm rot="5400000">
            <a:off x="5124973" y="2155946"/>
            <a:ext cx="4248472" cy="2906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55664" r="16171" b="7314"/>
          <a:stretch/>
        </p:blipFill>
        <p:spPr>
          <a:xfrm>
            <a:off x="903302" y="3717032"/>
            <a:ext cx="237255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МЕТОДИЧКИ ПОДАЦИ О ЧАСУ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Разред: пети</a:t>
            </a:r>
          </a:p>
          <a:p>
            <a:r>
              <a:rPr lang="ru-RU" sz="2000" dirty="0" smtClean="0"/>
              <a:t>Област: језик (граматика);</a:t>
            </a:r>
          </a:p>
          <a:p>
            <a:r>
              <a:rPr lang="ru-RU" sz="2000" dirty="0" smtClean="0"/>
              <a:t>Наставна јединица: </a:t>
            </a:r>
            <a:r>
              <a:rPr lang="ru-RU" sz="2000" i="1" dirty="0" smtClean="0"/>
              <a:t>Глаголски род и вид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Врста часа: обрада </a:t>
            </a:r>
          </a:p>
          <a:p>
            <a:r>
              <a:rPr lang="ru-RU" sz="2000" dirty="0" smtClean="0"/>
              <a:t>Облик рада: настава на даљину; фронтални; индивидуални рад;</a:t>
            </a:r>
          </a:p>
          <a:p>
            <a:r>
              <a:rPr lang="ru-RU" sz="2000" dirty="0" smtClean="0"/>
              <a:t>Наставне методе: пантомима, демонстративна метода, графичка и монолошка метода; </a:t>
            </a:r>
          </a:p>
          <a:p>
            <a:r>
              <a:rPr lang="ru-RU" sz="2000" dirty="0" smtClean="0"/>
              <a:t>Наставна средства: дечје играчке; гитара;</a:t>
            </a:r>
          </a:p>
          <a:p>
            <a:r>
              <a:rPr lang="ru-RU" sz="2000" dirty="0" smtClean="0"/>
              <a:t>Корелација: ликовна култура и музичка култура,</a:t>
            </a:r>
          </a:p>
          <a:p>
            <a:r>
              <a:rPr lang="ru-RU" sz="2000" dirty="0" smtClean="0"/>
              <a:t>Активности наставника: креирање видео-пантомиме, видео-лекције и музичког клипа;</a:t>
            </a:r>
          </a:p>
          <a:p>
            <a:r>
              <a:rPr lang="ru-RU" sz="2000" dirty="0" smtClean="0"/>
              <a:t>Активности ученика: праћење видео-пантомиме и видео-лекције; цртање; певање са наставником.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u="sng" dirty="0" smtClean="0"/>
              <a:t>Образовни циљеви</a:t>
            </a:r>
            <a:r>
              <a:rPr lang="ru-RU" dirty="0" smtClean="0"/>
              <a:t>: С обзиром да се због ванредног стања у земљи настава одвија на даљину, образовни циљеви сведени су на основни и средњи ниво: ученици усвајају термин глаголски вид и род, знају родну и видску дистинкцију међу глаголима; самостално одређују вид и род глагола у једноставним примерима;  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/>
              <a:t>Васпитни циљеви</a:t>
            </a:r>
            <a:r>
              <a:rPr lang="ru-RU" dirty="0" smtClean="0"/>
              <a:t>: неговање љубави према српском језику; поспешивање љубави према граматици; развијање креативности, побуђивање радости због учења кроз игру; </a:t>
            </a:r>
          </a:p>
          <a:p>
            <a:pPr algn="just"/>
            <a:endParaRPr lang="ru-RU" dirty="0" smtClean="0"/>
          </a:p>
          <a:p>
            <a:pPr algn="just"/>
            <a:r>
              <a:rPr lang="ru-RU" u="sng" dirty="0" smtClean="0"/>
              <a:t>Функционални циљеви</a:t>
            </a:r>
            <a:r>
              <a:rPr lang="ru-RU" dirty="0" smtClean="0"/>
              <a:t>: појачавање радозналости; подстицање маште и креативности; развијање моћи запажања и упоређивања; унапређивање моћи анализе и закључивања, усвајање нових техника учења и утврђивања наученог; промоција иновативног односа према настави и учењу.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6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УВОДНИ ДЕО ЧАСА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25144"/>
          </a:xfrm>
        </p:spPr>
        <p:txBody>
          <a:bodyPr/>
          <a:lstStyle/>
          <a:p>
            <a:r>
              <a:rPr lang="sr-Cyrl-RS" dirty="0" smtClean="0"/>
              <a:t>Тема уводног дела часа: утврђивање градива о врстама речи;</a:t>
            </a:r>
          </a:p>
          <a:p>
            <a:r>
              <a:rPr lang="sr-Cyrl-RS" dirty="0" smtClean="0"/>
              <a:t>Облик рада: фронтални; видео-клип;</a:t>
            </a:r>
          </a:p>
          <a:p>
            <a:r>
              <a:rPr lang="sr-Cyrl-RS" dirty="0" smtClean="0"/>
              <a:t>Наставна метода: пантомима.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160240" cy="2276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2160240" cy="227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08823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ГЛАВНИ ДЕО ЧАСА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Тема главног дела часа: обрада наставне јединице „Глаголски род и глоголски вид“;</a:t>
            </a:r>
          </a:p>
          <a:p>
            <a:r>
              <a:rPr lang="sr-Cyrl-RS" sz="2400" dirty="0" smtClean="0"/>
              <a:t>Наставна метода: демонстративна;</a:t>
            </a:r>
          </a:p>
          <a:p>
            <a:r>
              <a:rPr lang="sr-Cyrl-RS" sz="2400" dirty="0" smtClean="0"/>
              <a:t>Активност наставника: креирање видео-лекције;</a:t>
            </a:r>
          </a:p>
          <a:p>
            <a:r>
              <a:rPr lang="sr-Cyrl-RS" sz="2400" dirty="0" smtClean="0"/>
              <a:t>Активност ученика: праћење видео-лекције;</a:t>
            </a:r>
          </a:p>
          <a:p>
            <a:r>
              <a:rPr lang="sr-Cyrl-RS" sz="2400" dirty="0" smtClean="0"/>
              <a:t>Наставна средства: дечје играчке;</a:t>
            </a:r>
          </a:p>
          <a:p>
            <a:endParaRPr lang="sr-Cyrl-RS" sz="2400" dirty="0" smtClean="0"/>
          </a:p>
          <a:p>
            <a:endParaRPr lang="sr-Cyrl-RS" sz="3000" dirty="0" smtClean="0"/>
          </a:p>
          <a:p>
            <a:endParaRPr lang="sr-Cyrl-RS" sz="3000" dirty="0" smtClean="0"/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266780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448272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24482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2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ГЛАГОЛСКИ РОД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000" dirty="0" smtClean="0"/>
              <a:t>Активност наставника: </a:t>
            </a:r>
          </a:p>
          <a:p>
            <a:pPr marL="0" indent="0" algn="just">
              <a:buNone/>
            </a:pPr>
            <a:r>
              <a:rPr lang="sr-Cyrl-RS" sz="2000" dirty="0" smtClean="0"/>
              <a:t>Кратким излагањем наставник објашњава ученицима граматичку категорију глаголског рода користећи дечје играчке као показни подложак свом предавању.</a:t>
            </a:r>
          </a:p>
          <a:p>
            <a:pPr marL="0" indent="0" algn="just">
              <a:buNone/>
            </a:pPr>
            <a:endParaRPr lang="sr-Cyrl-RS" sz="2400" dirty="0" smtClean="0"/>
          </a:p>
          <a:p>
            <a:pPr marL="0" indent="0" algn="just">
              <a:buNone/>
            </a:pPr>
            <a:endParaRPr lang="sr-Cyrl-RS" sz="2400" dirty="0"/>
          </a:p>
          <a:p>
            <a:pPr marL="0" indent="0" algn="just">
              <a:buNone/>
            </a:pPr>
            <a:endParaRPr lang="sr-Cyrl-RS" sz="2400" dirty="0" smtClean="0"/>
          </a:p>
          <a:p>
            <a:pPr marL="0" indent="0" algn="just">
              <a:buNone/>
            </a:pPr>
            <a:endParaRPr lang="sr-Cyrl-RS" sz="2400" dirty="0"/>
          </a:p>
          <a:p>
            <a:pPr marL="0" indent="0" algn="just">
              <a:buNone/>
            </a:pPr>
            <a:endParaRPr lang="sr-Cyrl-RS" sz="2000" dirty="0" smtClean="0"/>
          </a:p>
          <a:p>
            <a:pPr marL="0" indent="0" algn="just">
              <a:buNone/>
            </a:pPr>
            <a:r>
              <a:rPr lang="sr-Cyrl-RS" sz="2000" dirty="0" smtClean="0"/>
              <a:t>Глаголски род је граматичка категорија глагола која се тиче прелазности глаголске радње на објекат. По роду глаголи могу бити: прелазни (врше се на објекту); непрелазни (не врше се на објекту) и повратни (имају повратну речцу се).</a:t>
            </a:r>
            <a:endParaRPr lang="sr-Cyrl-RS" sz="2000" dirty="0"/>
          </a:p>
          <a:p>
            <a:pPr marL="0" indent="0" algn="just">
              <a:buNone/>
            </a:pPr>
            <a:r>
              <a:rPr lang="sr-Cyrl-RS" sz="2000" dirty="0" smtClean="0"/>
              <a:t>Примери обрађени у лекцији: возити, јахати, спавати, седети, сунчати се , руковати се.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5" y="2636912"/>
            <a:ext cx="2520280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9" y="2638145"/>
            <a:ext cx="2376264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27" y="2638145"/>
            <a:ext cx="258317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ГЛАГОЛСКИ ВИД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Активност наставника: </a:t>
            </a:r>
          </a:p>
          <a:p>
            <a:pPr algn="just"/>
            <a:r>
              <a:rPr lang="ru-RU" dirty="0" smtClean="0"/>
              <a:t>Кратким излагањем наставник објашњава ученицима граматичку категорију глаголског вида користећи дечје играчке као показни подложак свом предавању.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algn="just"/>
            <a:r>
              <a:rPr lang="ru-RU" dirty="0" smtClean="0"/>
              <a:t>Глаголски вид је граматичка категорија глагола која се тиче трајања глаголске радње. По виду глаголи могу бити: несвршени (радња траје) и свршени (радња је ограничена или завршена).</a:t>
            </a:r>
          </a:p>
          <a:p>
            <a:pPr algn="just"/>
            <a:r>
              <a:rPr lang="ru-RU" dirty="0" smtClean="0"/>
              <a:t>Примери обрађени у лекцији: испловити, пловити, допловити, полетети, летети, слетети, запливати, пливати, допливати, седети, гледати, пењати се, попети се...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6"/>
          <a:stretch/>
        </p:blipFill>
        <p:spPr>
          <a:xfrm>
            <a:off x="827584" y="2564904"/>
            <a:ext cx="2376264" cy="167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14" y="2564904"/>
            <a:ext cx="2520280" cy="167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4" y="2564905"/>
            <a:ext cx="2448272" cy="1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2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ЛИКОВНИ 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Ученици имају задатак да у својим свескама илуструју по један свршени, несвршени, прелазни, непрелазни и повратни глагол.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1944216" cy="268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1944216" cy="268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3825" y="2803199"/>
            <a:ext cx="268830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МУЗИЧКИ 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400" u="sng" dirty="0" smtClean="0"/>
              <a:t>Музички домаћи задатак „Запевај са наставником“</a:t>
            </a:r>
          </a:p>
          <a:p>
            <a:r>
              <a:rPr lang="ru-RU" sz="2000" dirty="0" smtClean="0"/>
              <a:t>Провежбај на тексту песме </a:t>
            </a:r>
            <a:r>
              <a:rPr lang="sr-Cyrl-RS" sz="2000" dirty="0" smtClean="0"/>
              <a:t>„Однеси ме“ Владе Дивљана знање о глаголском виду и глаголском роду;</a:t>
            </a:r>
          </a:p>
          <a:p>
            <a:r>
              <a:rPr lang="sr-Cyrl-RS" sz="2000" dirty="0" smtClean="0"/>
              <a:t>Научи песму напамет, </a:t>
            </a:r>
            <a:r>
              <a:rPr lang="ru-RU" sz="2000" dirty="0" smtClean="0"/>
              <a:t>пусти клип и запевај са наставником!</a:t>
            </a:r>
          </a:p>
          <a:p>
            <a:pPr marL="0" indent="0">
              <a:buNone/>
            </a:pPr>
            <a:r>
              <a:rPr lang="sr-Cyrl-R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6" y="2924944"/>
            <a:ext cx="7416824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530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ГЛАГОЛСКИ ВИД И РОД</vt:lpstr>
      <vt:lpstr>МЕТОДИЧКИ ПОДАЦИ О ЧАСУ</vt:lpstr>
      <vt:lpstr>ЦИЉЕВИ</vt:lpstr>
      <vt:lpstr>УВОДНИ ДЕО ЧАСА</vt:lpstr>
      <vt:lpstr>ГЛАВНИ ДЕО ЧАСА</vt:lpstr>
      <vt:lpstr>ГЛАГОЛСКИ РОД</vt:lpstr>
      <vt:lpstr>ГЛАГОЛСКИ ВИД</vt:lpstr>
      <vt:lpstr>ЛИКОВНИ ДОМАЋИ ЗАДАТАК</vt:lpstr>
      <vt:lpstr>МУЗИЧКИ ДОМАЋИ ЗАДАТАК</vt:lpstr>
      <vt:lpstr>КРАЈ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ГЛАГОЛСКИ ВИД И РОД</dc:title>
  <dc:creator>MSi</dc:creator>
  <cp:lastModifiedBy>MSi</cp:lastModifiedBy>
  <cp:revision>25</cp:revision>
  <dcterms:created xsi:type="dcterms:W3CDTF">2020-05-05T07:33:22Z</dcterms:created>
  <dcterms:modified xsi:type="dcterms:W3CDTF">2020-05-06T07:13:17Z</dcterms:modified>
</cp:coreProperties>
</file>